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973" r:id="rId1"/>
  </p:sldMasterIdLst>
  <p:notesMasterIdLst>
    <p:notesMasterId r:id="rId22"/>
  </p:notesMasterIdLst>
  <p:sldIdLst>
    <p:sldId id="257" r:id="rId2"/>
    <p:sldId id="266" r:id="rId3"/>
    <p:sldId id="261" r:id="rId4"/>
    <p:sldId id="258" r:id="rId5"/>
    <p:sldId id="271" r:id="rId6"/>
    <p:sldId id="262" r:id="rId7"/>
    <p:sldId id="259" r:id="rId8"/>
    <p:sldId id="267" r:id="rId9"/>
    <p:sldId id="277" r:id="rId10"/>
    <p:sldId id="278" r:id="rId11"/>
    <p:sldId id="263" r:id="rId12"/>
    <p:sldId id="276" r:id="rId13"/>
    <p:sldId id="264" r:id="rId14"/>
    <p:sldId id="268" r:id="rId15"/>
    <p:sldId id="272" r:id="rId16"/>
    <p:sldId id="269" r:id="rId17"/>
    <p:sldId id="275" r:id="rId18"/>
    <p:sldId id="274" r:id="rId19"/>
    <p:sldId id="281" r:id="rId20"/>
    <p:sldId id="27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23" autoAdjust="0"/>
    <p:restoredTop sz="96204" autoAdjust="0"/>
  </p:normalViewPr>
  <p:slideViewPr>
    <p:cSldViewPr>
      <p:cViewPr varScale="1">
        <p:scale>
          <a:sx n="117" d="100"/>
          <a:sy n="117" d="100"/>
        </p:scale>
        <p:origin x="-152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manda\PhD\Analysis\Paper%201\Soil%20water%20modifier%20for%2020%20species%201976-200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# soil water modifiers</c:v>
                </c:pt>
              </c:strCache>
            </c:strRef>
          </c:tx>
          <c:invertIfNegative val="0"/>
          <c:cat>
            <c:strRef>
              <c:f>Sheet1!$A$2:$A$21</c:f>
              <c:strCache>
                <c:ptCount val="20"/>
                <c:pt idx="0">
                  <c:v>Western hemlock</c:v>
                </c:pt>
                <c:pt idx="1">
                  <c:v>Subalpine fir</c:v>
                </c:pt>
                <c:pt idx="2">
                  <c:v>Western red cedar</c:v>
                </c:pt>
                <c:pt idx="3">
                  <c:v>Lodgepole pine</c:v>
                </c:pt>
                <c:pt idx="4">
                  <c:v>Pacific silver fir</c:v>
                </c:pt>
                <c:pt idx="5">
                  <c:v>Mountain hemlock</c:v>
                </c:pt>
                <c:pt idx="6">
                  <c:v>Douglas fir</c:v>
                </c:pt>
                <c:pt idx="7">
                  <c:v>Western larch</c:v>
                </c:pt>
                <c:pt idx="8">
                  <c:v>White fir</c:v>
                </c:pt>
                <c:pt idx="9">
                  <c:v>Noble fir</c:v>
                </c:pt>
                <c:pt idx="10">
                  <c:v>Utah juniper</c:v>
                </c:pt>
                <c:pt idx="11">
                  <c:v>Western white pine</c:v>
                </c:pt>
                <c:pt idx="12">
                  <c:v>Ponderosa pine</c:v>
                </c:pt>
                <c:pt idx="13">
                  <c:v>Quaking aspen</c:v>
                </c:pt>
                <c:pt idx="14">
                  <c:v>Pinyon pine</c:v>
                </c:pt>
                <c:pt idx="15">
                  <c:v>Engelmann spruce</c:v>
                </c:pt>
                <c:pt idx="16">
                  <c:v>Whitebark pine</c:v>
                </c:pt>
                <c:pt idx="17">
                  <c:v>Grand fir</c:v>
                </c:pt>
                <c:pt idx="18">
                  <c:v>Alaska yellow cedar</c:v>
                </c:pt>
                <c:pt idx="19">
                  <c:v>Sitka Spruce</c:v>
                </c:pt>
              </c:strCache>
            </c:str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4.0</c:v>
                </c:pt>
                <c:pt idx="1">
                  <c:v>3.0</c:v>
                </c:pt>
                <c:pt idx="2">
                  <c:v>3.0</c:v>
                </c:pt>
                <c:pt idx="3">
                  <c:v>2.0</c:v>
                </c:pt>
                <c:pt idx="4">
                  <c:v>2.0</c:v>
                </c:pt>
                <c:pt idx="5">
                  <c:v>2.0</c:v>
                </c:pt>
                <c:pt idx="6">
                  <c:v>1.0</c:v>
                </c:pt>
                <c:pt idx="7">
                  <c:v>1.0</c:v>
                </c:pt>
                <c:pt idx="8">
                  <c:v>1.0</c:v>
                </c:pt>
                <c:pt idx="9">
                  <c:v>1.0</c:v>
                </c:pt>
                <c:pt idx="10">
                  <c:v>1.0</c:v>
                </c:pt>
                <c:pt idx="11">
                  <c:v>1.0</c:v>
                </c:pt>
                <c:pt idx="12">
                  <c:v>1.0</c:v>
                </c:pt>
                <c:pt idx="13">
                  <c:v>1.0</c:v>
                </c:pt>
                <c:pt idx="14">
                  <c:v>1.0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2923064"/>
        <c:axId val="2106561528"/>
      </c:barChart>
      <c:catAx>
        <c:axId val="20829230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06561528"/>
        <c:crosses val="autoZero"/>
        <c:auto val="1"/>
        <c:lblAlgn val="ctr"/>
        <c:lblOffset val="100"/>
        <c:noMultiLvlLbl val="0"/>
      </c:catAx>
      <c:valAx>
        <c:axId val="2106561528"/>
        <c:scaling>
          <c:orientation val="minMax"/>
          <c:max val="4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 b="0"/>
                </a:pPr>
                <a:r>
                  <a:rPr lang="en-CA" sz="1400" b="0"/>
                  <a:t>Soil water modifer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82923064"/>
        <c:crosses val="autoZero"/>
        <c:crossBetween val="between"/>
        <c:majorUnit val="1.0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FCB66-6E0E-4EF4-A19D-6B7C94211264}" type="datetimeFigureOut">
              <a:rPr lang="en-CA" smtClean="0"/>
              <a:t>15-04-22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B7CDE-6A81-420F-9D47-1BF1240358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9674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CF7993-FB9E-419A-A3E9-3ABFDCFE8D34}" type="slidenum">
              <a:rPr lang="en-C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CA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7CDE-6A81-420F-9D47-1BF12403584E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2886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7CDE-6A81-420F-9D47-1BF12403584E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6013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Migration paper submitted</a:t>
            </a:r>
            <a:r>
              <a:rPr lang="en-US" baseline="0" dirty="0" smtClean="0"/>
              <a:t> to Landscape Ecology</a:t>
            </a:r>
          </a:p>
          <a:p>
            <a:r>
              <a:rPr lang="en-US" baseline="0" dirty="0" smtClean="0"/>
              <a:t>Takes into account different land cover types and reproductive rates that can pose limits on species migrations &gt; provides more realistic maps of direction species may migrate towards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constrained by max rates of about 2 km/year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err="1" smtClean="0"/>
              <a:t>Dothistroma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Susceptibiliy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lodgepole</a:t>
            </a:r>
            <a:r>
              <a:rPr lang="en-US" baseline="0" dirty="0" smtClean="0"/>
              <a:t> pine to </a:t>
            </a:r>
            <a:r>
              <a:rPr lang="en-US" baseline="0" dirty="0" err="1" smtClean="0"/>
              <a:t>dothistroma</a:t>
            </a:r>
            <a:r>
              <a:rPr lang="en-US" baseline="0" dirty="0" smtClean="0"/>
              <a:t> outbreak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7CDE-6A81-420F-9D47-1BF12403584E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9826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70794-DCAC-2743-8755-995644CD61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83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Limited regional soil data available across political boundaries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7CDE-6A81-420F-9D47-1BF12403584E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9945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C2CF8-D69F-BF49-9774-978FACD05D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59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7CDE-6A81-420F-9D47-1BF12403584E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227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7CDE-6A81-420F-9D47-1BF12403584E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4133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northern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Ariz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aspen In places were aspen was disturbed,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regen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came up, although some were browsed by deer (Thomas Kolb)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7CDE-6A81-420F-9D47-1BF12403584E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324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Very limited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regen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the new foliage on the wilted Douglas-fir seedling is classic drought response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CA, the extent of drought brings on insect, fire, and root rot…eventually reducing leaf area.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7CDE-6A81-420F-9D47-1BF12403584E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3516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7CDE-6A81-420F-9D47-1BF12403584E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8449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EC9F-ECDC-4159-9842-9BCF7859588C}" type="datetimeFigureOut">
              <a:rPr lang="en-CA" smtClean="0"/>
              <a:t>15-04-22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60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EC9F-ECDC-4159-9842-9BCF7859588C}" type="datetimeFigureOut">
              <a:rPr lang="en-CA" smtClean="0"/>
              <a:t>15-04-22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DC8F-DD6F-42A9-AFB4-7067BBDD97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4376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EC9F-ECDC-4159-9842-9BCF7859588C}" type="datetimeFigureOut">
              <a:rPr lang="en-CA" smtClean="0"/>
              <a:t>15-04-22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DC8F-DD6F-42A9-AFB4-7067BBDD97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646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EC9F-ECDC-4159-9842-9BCF7859588C}" type="datetimeFigureOut">
              <a:rPr lang="en-CA" smtClean="0"/>
              <a:t>15-04-22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DC8F-DD6F-42A9-AFB4-7067BBDD97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0412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EC9F-ECDC-4159-9842-9BCF7859588C}" type="datetimeFigureOut">
              <a:rPr lang="en-CA" smtClean="0"/>
              <a:t>15-04-22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27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EC9F-ECDC-4159-9842-9BCF7859588C}" type="datetimeFigureOut">
              <a:rPr lang="en-CA" smtClean="0"/>
              <a:t>15-04-22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DC8F-DD6F-42A9-AFB4-7067BBDD97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6080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EC9F-ECDC-4159-9842-9BCF7859588C}" type="datetimeFigureOut">
              <a:rPr lang="en-CA" smtClean="0"/>
              <a:t>15-04-22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DC8F-DD6F-42A9-AFB4-7067BBDD97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7713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EC9F-ECDC-4159-9842-9BCF7859588C}" type="datetimeFigureOut">
              <a:rPr lang="en-CA" smtClean="0"/>
              <a:t>15-04-22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DC8F-DD6F-42A9-AFB4-7067BBDD97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9953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EC9F-ECDC-4159-9842-9BCF7859588C}" type="datetimeFigureOut">
              <a:rPr lang="en-CA" smtClean="0"/>
              <a:t>15-04-22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DC8F-DD6F-42A9-AFB4-7067BBDD97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5227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EC9F-ECDC-4159-9842-9BCF7859588C}" type="datetimeFigureOut">
              <a:rPr lang="en-CA" smtClean="0"/>
              <a:t>15-04-22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61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AEC9F-ECDC-4159-9842-9BCF7859588C}" type="datetimeFigureOut">
              <a:rPr lang="en-CA" smtClean="0"/>
              <a:t>15-04-22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1DC8F-DD6F-42A9-AFB4-7067BBDD97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1024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AEC9F-ECDC-4159-9842-9BCF7859588C}" type="datetimeFigureOut">
              <a:rPr lang="en-CA" smtClean="0"/>
              <a:t>15-04-22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1DC8F-DD6F-42A9-AFB4-7067BBDD97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1885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4" r:id="rId1"/>
    <p:sldLayoutId id="2147484975" r:id="rId2"/>
    <p:sldLayoutId id="2147484976" r:id="rId3"/>
    <p:sldLayoutId id="2147484977" r:id="rId4"/>
    <p:sldLayoutId id="2147484978" r:id="rId5"/>
    <p:sldLayoutId id="2147484979" r:id="rId6"/>
    <p:sldLayoutId id="2147484980" r:id="rId7"/>
    <p:sldLayoutId id="2147484981" r:id="rId8"/>
    <p:sldLayoutId id="2147484982" r:id="rId9"/>
    <p:sldLayoutId id="2147484983" r:id="rId10"/>
    <p:sldLayoutId id="214748498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wmf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png"/><Relationship Id="rId8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8.jp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://databasin.org" TargetMode="External"/><Relationship Id="rId5" Type="http://schemas.openxmlformats.org/officeDocument/2006/relationships/hyperlink" Target="http://3pg.forestry.ubc.ca/" TargetMode="External"/><Relationship Id="rId6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3.jpe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5.jpeg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7.jpe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 descr="Capilano 04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4340" name="Picture 4" descr="ubc_colou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5976" y="5795163"/>
            <a:ext cx="6778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osu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62956" y="5968132"/>
            <a:ext cx="1612900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528" y="286777"/>
            <a:ext cx="84249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 smtClean="0"/>
              <a:t>Mapping of stress</a:t>
            </a:r>
            <a:r>
              <a:rPr lang="en-US" sz="3200" b="1" dirty="0" smtClean="0"/>
              <a:t> on native tree species across western U.S.A. &amp; Canada: interpretation of climatically-induced changes using a physiologically-based approach</a:t>
            </a:r>
            <a:r>
              <a:rPr lang="en-CA" sz="3200" dirty="0" smtClean="0"/>
              <a:t> </a:t>
            </a:r>
            <a:endParaRPr lang="en-CA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699792" y="3100201"/>
            <a:ext cx="4016693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200" b="1" dirty="0" smtClean="0"/>
              <a:t>Amanda </a:t>
            </a:r>
            <a:r>
              <a:rPr lang="en-US" sz="2200" b="1" dirty="0"/>
              <a:t>Mathys</a:t>
            </a:r>
            <a:r>
              <a:rPr lang="en-US" sz="2200" b="1" baseline="30000" dirty="0"/>
              <a:t>2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200" b="1" dirty="0"/>
              <a:t>Richard Waring</a:t>
            </a:r>
            <a:r>
              <a:rPr lang="en-US" sz="2200" b="1" baseline="30000" dirty="0"/>
              <a:t>1</a:t>
            </a:r>
            <a:endParaRPr lang="en-US" sz="2200" b="1" dirty="0"/>
          </a:p>
          <a:p>
            <a:pPr algn="ctr">
              <a:lnSpc>
                <a:spcPct val="80000"/>
              </a:lnSpc>
              <a:defRPr/>
            </a:pPr>
            <a:r>
              <a:rPr lang="en-US" sz="2200" b="1" dirty="0" smtClean="0"/>
              <a:t>Nicholas Coops</a:t>
            </a:r>
            <a:r>
              <a:rPr lang="en-US" sz="2200" b="1" baseline="30000" dirty="0" smtClean="0"/>
              <a:t>2</a:t>
            </a:r>
            <a:endParaRPr lang="en-US" sz="2200" b="1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3131840" y="4221088"/>
            <a:ext cx="3333751" cy="516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700" b="1" i="1" baseline="30000" dirty="0">
                <a:solidFill>
                  <a:srgbClr val="003600"/>
                </a:solidFill>
              </a:rPr>
              <a:t>1 </a:t>
            </a:r>
            <a:r>
              <a:rPr lang="en-US" sz="1700" b="1" i="1" dirty="0">
                <a:solidFill>
                  <a:srgbClr val="003600"/>
                </a:solidFill>
              </a:rPr>
              <a:t>Oregon State University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700" b="1" i="1" baseline="30000" dirty="0">
                <a:solidFill>
                  <a:srgbClr val="003600"/>
                </a:solidFill>
              </a:rPr>
              <a:t>      2 </a:t>
            </a:r>
            <a:r>
              <a:rPr lang="en-US" sz="1700" b="1" i="1" dirty="0">
                <a:solidFill>
                  <a:srgbClr val="003600"/>
                </a:solidFill>
              </a:rPr>
              <a:t>University of British Columbia</a:t>
            </a:r>
          </a:p>
        </p:txBody>
      </p:sp>
      <p:pic>
        <p:nvPicPr>
          <p:cNvPr id="30" name="Picture 29" descr="nasa logo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231" y="5650616"/>
            <a:ext cx="1939113" cy="109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4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72574" b="12189"/>
          <a:stretch/>
        </p:blipFill>
        <p:spPr bwMode="auto">
          <a:xfrm>
            <a:off x="0" y="335601"/>
            <a:ext cx="9146189" cy="10451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Drought effects on Douglas-fir in California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8" name="Picture 7" descr="87A5_forest beetle killed DF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642538"/>
            <a:ext cx="2664296" cy="4001731"/>
          </a:xfrm>
          <a:prstGeom prst="rect">
            <a:avLst/>
          </a:prstGeom>
        </p:spPr>
      </p:pic>
      <p:pic>
        <p:nvPicPr>
          <p:cNvPr id="9" name="Picture 8" descr="87B11_Dfirseedling wilted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025212"/>
            <a:ext cx="3471350" cy="23114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48064" y="5909210"/>
            <a:ext cx="3744416" cy="646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>
              <a:spcBef>
                <a:spcPts val="2000"/>
              </a:spcBef>
              <a:buClr>
                <a:srgbClr val="94C600"/>
              </a:buClr>
              <a:buFont typeface="Wingdings 2" pitchFamily="18" charset="2"/>
              <a:buChar char=""/>
              <a:defRPr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defRPr>
            </a:lvl1pPr>
            <a:lvl2pPr marL="742950" indent="-285750" defTabSz="45720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 defTabSz="4572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>
              <a:buNone/>
            </a:pPr>
            <a:r>
              <a:rPr lang="en-US" sz="1600" dirty="0"/>
              <a:t>Bark beetle attack on Douglas-fir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07" y="1612698"/>
            <a:ext cx="3456384" cy="2290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6832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72574" b="12189"/>
          <a:stretch/>
        </p:blipFill>
        <p:spPr bwMode="auto">
          <a:xfrm>
            <a:off x="0" y="335601"/>
            <a:ext cx="9146189" cy="10451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FFFFFF"/>
                </a:solidFill>
              </a:rPr>
              <a:t>Species establishment</a:t>
            </a:r>
            <a:endParaRPr lang="en-CA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5232" y="1783357"/>
            <a:ext cx="7571184" cy="4525963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2000"/>
              </a:spcBef>
              <a:buClr>
                <a:srgbClr val="94C600"/>
              </a:buClr>
              <a:buFont typeface="Wingdings 2" pitchFamily="18" charset="2"/>
              <a:buChar char=""/>
            </a:pPr>
            <a:r>
              <a:rPr lang="en-CA" sz="18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FIA seedling data available in the US can be compared with occurrence of mature trees </a:t>
            </a:r>
          </a:p>
        </p:txBody>
      </p:sp>
      <p:pic>
        <p:nvPicPr>
          <p:cNvPr id="1026" name="Picture 2" descr="D:\Amanda\PhD\Conferences\NASA 2015\Field verifications\Arizona\AzWhiteFirNo4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79" y="3501008"/>
            <a:ext cx="297692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52936"/>
            <a:ext cx="3757861" cy="3433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19672" y="6285988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(</a:t>
            </a:r>
            <a:r>
              <a:rPr lang="en-CA" sz="1600" dirty="0" err="1"/>
              <a:t>Monleon</a:t>
            </a:r>
            <a:r>
              <a:rPr lang="en-CA" sz="1600" dirty="0"/>
              <a:t> and </a:t>
            </a:r>
            <a:r>
              <a:rPr lang="en-CA" sz="1600" dirty="0" err="1"/>
              <a:t>Lintz</a:t>
            </a:r>
            <a:r>
              <a:rPr lang="en-CA" sz="1600" dirty="0"/>
              <a:t>, 2015) </a:t>
            </a:r>
          </a:p>
          <a:p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265196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72574" b="12189"/>
          <a:stretch/>
        </p:blipFill>
        <p:spPr bwMode="auto">
          <a:xfrm>
            <a:off x="0" y="335601"/>
            <a:ext cx="9146189" cy="10451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979712" y="694437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Reporting </a:t>
            </a:r>
            <a:r>
              <a:rPr lang="en-US" dirty="0" err="1" smtClean="0">
                <a:solidFill>
                  <a:srgbClr val="FFFFFF"/>
                </a:solidFill>
              </a:rPr>
              <a:t>Silviculture</a:t>
            </a:r>
            <a:r>
              <a:rPr lang="en-US" dirty="0" smtClean="0">
                <a:solidFill>
                  <a:srgbClr val="FFFFFF"/>
                </a:solidFill>
              </a:rPr>
              <a:t> Updates and Land Status Tracking System (RESULTS)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08" y="404664"/>
            <a:ext cx="712180" cy="89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81761" r="55715"/>
          <a:stretch/>
        </p:blipFill>
        <p:spPr bwMode="auto">
          <a:xfrm>
            <a:off x="1259632" y="5805264"/>
            <a:ext cx="2823256" cy="7633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827584" y="1873936"/>
            <a:ext cx="7652215" cy="3571288"/>
            <a:chOff x="283609" y="1484784"/>
            <a:chExt cx="8612563" cy="4019482"/>
          </a:xfrm>
        </p:grpSpPr>
        <p:pic>
          <p:nvPicPr>
            <p:cNvPr id="2051" name="Picture 3" descr="D:\Amanda\PhD\PhD Proposal\Figures\RESULTS_plots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60" r="14232"/>
            <a:stretch/>
          </p:blipFill>
          <p:spPr bwMode="auto">
            <a:xfrm>
              <a:off x="4355976" y="1484784"/>
              <a:ext cx="4540196" cy="4019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D:\Amanda\PhD\PhD Proposal\Figures\WWPstress7_BC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366" b="100000" l="17050" r="87411">
                          <a14:foregroundMark x1="33530" y1="59174" x2="33530" y2="59174"/>
                          <a14:foregroundMark x1="35832" y1="66702" x2="35832" y2="66702"/>
                          <a14:foregroundMark x1="36525" y1="68067" x2="36525" y2="68067"/>
                          <a14:foregroundMark x1="34121" y1="62535" x2="38725" y2="67297"/>
                          <a14:foregroundMark x1="36423" y1="46919" x2="45162" y2="69258"/>
                          <a14:foregroundMark x1="20411" y1="3571" x2="33306" y2="97584"/>
                          <a14:foregroundMark x1="80301" y1="98564" x2="80301" y2="98564"/>
                          <a14:foregroundMark x1="58871" y1="98564" x2="85252" y2="92437"/>
                          <a14:foregroundMark x1="85476" y1="87675" x2="86739" y2="99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5" r="12708"/>
            <a:stretch/>
          </p:blipFill>
          <p:spPr bwMode="auto">
            <a:xfrm>
              <a:off x="283609" y="1487218"/>
              <a:ext cx="4715125" cy="4017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25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72574" b="12189"/>
          <a:stretch/>
        </p:blipFill>
        <p:spPr bwMode="auto">
          <a:xfrm>
            <a:off x="0" y="335601"/>
            <a:ext cx="9146189" cy="10451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FFFFFF"/>
                </a:solidFill>
              </a:rPr>
              <a:t>Future species distributions</a:t>
            </a:r>
            <a:endParaRPr lang="en-CA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2000"/>
              </a:spcBef>
              <a:buClr>
                <a:srgbClr val="94C600"/>
              </a:buClr>
              <a:buFont typeface="Wingdings 2" pitchFamily="18" charset="2"/>
              <a:buChar char=""/>
            </a:pPr>
            <a:r>
              <a:rPr lang="en-CA" sz="18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Climate change response: adaptation and migration</a:t>
            </a:r>
          </a:p>
          <a:p>
            <a:pPr defTabSz="914400">
              <a:spcBef>
                <a:spcPts val="2000"/>
              </a:spcBef>
              <a:buClr>
                <a:srgbClr val="94C600"/>
              </a:buClr>
              <a:buFont typeface="Wingdings 2" pitchFamily="18" charset="2"/>
              <a:buChar char=""/>
            </a:pPr>
            <a:r>
              <a:rPr lang="en-CA" sz="18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Predict tree species range expansion and contraction to end of </a:t>
            </a:r>
            <a:r>
              <a:rPr lang="en-CA" sz="180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21</a:t>
            </a:r>
            <a:r>
              <a:rPr lang="en-CA" sz="1800" baseline="3000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st</a:t>
            </a:r>
            <a:r>
              <a:rPr lang="en-CA" sz="180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  </a:t>
            </a:r>
            <a:r>
              <a:rPr lang="en-CA" sz="18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century</a:t>
            </a:r>
          </a:p>
          <a:p>
            <a:pPr defTabSz="914400">
              <a:spcBef>
                <a:spcPts val="2000"/>
              </a:spcBef>
              <a:buClr>
                <a:srgbClr val="94C600"/>
              </a:buClr>
              <a:buFont typeface="Wingdings 2" pitchFamily="18" charset="2"/>
              <a:buChar char=""/>
            </a:pPr>
            <a:r>
              <a:rPr lang="en-CA" sz="18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Use annual climate data to improve projections</a:t>
            </a:r>
          </a:p>
        </p:txBody>
      </p:sp>
      <p:pic>
        <p:nvPicPr>
          <p:cNvPr id="4" name="Content Placeholder 4" descr="Larch forest Mt Hood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6" r="2751"/>
          <a:stretch/>
        </p:blipFill>
        <p:spPr>
          <a:xfrm>
            <a:off x="4932040" y="4126777"/>
            <a:ext cx="3168352" cy="211053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r="5836"/>
          <a:stretch/>
        </p:blipFill>
        <p:spPr bwMode="auto">
          <a:xfrm>
            <a:off x="1475656" y="3573016"/>
            <a:ext cx="2000604" cy="29294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37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Amanda\PhD\Conferences\NASA 2015\pictures\Data basin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375" y="4725144"/>
            <a:ext cx="3606033" cy="15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72574" b="12189"/>
          <a:stretch/>
        </p:blipFill>
        <p:spPr bwMode="auto">
          <a:xfrm>
            <a:off x="0" y="335601"/>
            <a:ext cx="9146189" cy="10451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FFFFFF"/>
                </a:solidFill>
              </a:rPr>
              <a:t>Data access</a:t>
            </a:r>
            <a:endParaRPr lang="en-CA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3357"/>
            <a:ext cx="8229600" cy="4525963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2000"/>
              </a:spcBef>
              <a:buClr>
                <a:srgbClr val="94C600"/>
              </a:buClr>
              <a:buFont typeface="Wingdings 2" pitchFamily="18" charset="2"/>
              <a:buChar char=""/>
            </a:pPr>
            <a:r>
              <a:rPr lang="en-CA" sz="26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All species models available on Data Basin: </a:t>
            </a:r>
            <a:r>
              <a:rPr lang="en-CA" sz="26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  <a:hlinkClick r:id="rId4"/>
              </a:rPr>
              <a:t>http://databasin.org</a:t>
            </a:r>
            <a:endParaRPr lang="en-CA" sz="2600" dirty="0">
              <a:solidFill>
                <a:sysClr val="windowText" lastClr="000000">
                  <a:lumMod val="65000"/>
                  <a:lumOff val="35000"/>
                </a:sysClr>
              </a:solidFill>
              <a:latin typeface="Century Gothic"/>
            </a:endParaRPr>
          </a:p>
          <a:p>
            <a:pPr defTabSz="914400">
              <a:spcBef>
                <a:spcPts val="2000"/>
              </a:spcBef>
              <a:buClr>
                <a:srgbClr val="94C600"/>
              </a:buClr>
              <a:buFont typeface="Wingdings 2" pitchFamily="18" charset="2"/>
              <a:buChar char=""/>
            </a:pPr>
            <a:endParaRPr lang="en-CA" sz="2600" dirty="0">
              <a:solidFill>
                <a:sysClr val="windowText" lastClr="000000">
                  <a:lumMod val="65000"/>
                  <a:lumOff val="35000"/>
                </a:sysClr>
              </a:solidFill>
              <a:latin typeface="Century Gothic"/>
            </a:endParaRPr>
          </a:p>
          <a:p>
            <a:pPr defTabSz="914400">
              <a:spcBef>
                <a:spcPts val="2000"/>
              </a:spcBef>
              <a:buClr>
                <a:srgbClr val="94C600"/>
              </a:buClr>
              <a:buFont typeface="Wingdings 2" pitchFamily="18" charset="2"/>
              <a:buChar char=""/>
            </a:pPr>
            <a:r>
              <a:rPr lang="en-CA" sz="26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3-PG model website: </a:t>
            </a:r>
            <a:r>
              <a:rPr lang="en-CA" sz="26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  <a:hlinkClick r:id="rId5"/>
              </a:rPr>
              <a:t>http://3pg.forestry.ubc.ca/</a:t>
            </a:r>
            <a:endParaRPr lang="en-CA" sz="2600" dirty="0">
              <a:solidFill>
                <a:sysClr val="windowText" lastClr="000000">
                  <a:lumMod val="65000"/>
                  <a:lumOff val="35000"/>
                </a:sysClr>
              </a:solidFill>
              <a:latin typeface="Century Gothic"/>
            </a:endParaRPr>
          </a:p>
          <a:p>
            <a:pPr defTabSz="914400">
              <a:spcBef>
                <a:spcPts val="2000"/>
              </a:spcBef>
              <a:buClr>
                <a:srgbClr val="94C600"/>
              </a:buClr>
              <a:buFont typeface="Wingdings 2" pitchFamily="18" charset="2"/>
              <a:buChar char=""/>
            </a:pPr>
            <a:endParaRPr lang="en-CA" sz="2600" dirty="0">
              <a:solidFill>
                <a:sysClr val="windowText" lastClr="000000">
                  <a:lumMod val="65000"/>
                  <a:lumOff val="35000"/>
                </a:sysClr>
              </a:solidFill>
              <a:latin typeface="Century Gothic"/>
            </a:endParaRPr>
          </a:p>
        </p:txBody>
      </p:sp>
      <p:pic>
        <p:nvPicPr>
          <p:cNvPr id="2051" name="Picture 3" descr="D:\Amanda\Admin\Websites\3PG website\3pgwww\images2\main_back3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25144"/>
            <a:ext cx="981075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9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72574" b="12189"/>
          <a:stretch/>
        </p:blipFill>
        <p:spPr bwMode="auto">
          <a:xfrm>
            <a:off x="0" y="335601"/>
            <a:ext cx="9146189" cy="10451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400" dirty="0" smtClean="0">
                <a:solidFill>
                  <a:srgbClr val="FFFFFF"/>
                </a:solidFill>
              </a:rPr>
              <a:t>Tree species distributions and soil maps accessible on Data Basin</a:t>
            </a:r>
            <a:endParaRPr lang="en-CA" sz="2400" dirty="0">
              <a:solidFill>
                <a:srgbClr val="FFFFFF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7" t="6738" r="10669" b="40739"/>
          <a:stretch/>
        </p:blipFill>
        <p:spPr bwMode="auto">
          <a:xfrm>
            <a:off x="1691680" y="1628800"/>
            <a:ext cx="5832648" cy="4568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35696" y="6237312"/>
            <a:ext cx="2834430" cy="369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2000"/>
              </a:spcBef>
              <a:buClr>
                <a:srgbClr val="94C600"/>
              </a:buClr>
            </a:pPr>
            <a:r>
              <a:rPr lang="en-CA" sz="16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http://databasin.org</a:t>
            </a:r>
          </a:p>
        </p:txBody>
      </p:sp>
    </p:spTree>
    <p:extLst>
      <p:ext uri="{BB962C8B-B14F-4D97-AF65-F5344CB8AC3E}">
        <p14:creationId xmlns:p14="http://schemas.microsoft.com/office/powerpoint/2010/main" val="72591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72574" b="12189"/>
          <a:stretch/>
        </p:blipFill>
        <p:spPr bwMode="auto">
          <a:xfrm>
            <a:off x="0" y="335601"/>
            <a:ext cx="9146189" cy="10451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FFFFFF"/>
                </a:solidFill>
              </a:rPr>
              <a:t>3-PG website</a:t>
            </a:r>
            <a:endParaRPr lang="en-CA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6" t="6044" r="9783" b="16962"/>
          <a:stretch/>
        </p:blipFill>
        <p:spPr bwMode="auto">
          <a:xfrm>
            <a:off x="1007604" y="1484784"/>
            <a:ext cx="7128792" cy="497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00688" y="6237312"/>
            <a:ext cx="2858475" cy="338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2000"/>
              </a:spcBef>
              <a:buClr>
                <a:srgbClr val="94C600"/>
              </a:buClr>
            </a:pPr>
            <a:r>
              <a:rPr lang="en-CA" sz="16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http://3pg.forestry.ubc.ca/</a:t>
            </a:r>
          </a:p>
        </p:txBody>
      </p:sp>
    </p:spTree>
    <p:extLst>
      <p:ext uri="{BB962C8B-B14F-4D97-AF65-F5344CB8AC3E}">
        <p14:creationId xmlns:p14="http://schemas.microsoft.com/office/powerpoint/2010/main" val="339162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72574" b="12189"/>
          <a:stretch/>
        </p:blipFill>
        <p:spPr bwMode="auto">
          <a:xfrm>
            <a:off x="0" y="335601"/>
            <a:ext cx="9146189" cy="10451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FFFFFF"/>
                </a:solidFill>
              </a:rPr>
              <a:t>Other projects:</a:t>
            </a:r>
            <a:endParaRPr lang="en-CA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2287413"/>
            <a:ext cx="7437512" cy="4525963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2000"/>
              </a:spcBef>
              <a:buClr>
                <a:srgbClr val="94C600"/>
              </a:buClr>
              <a:buFont typeface="Wingdings 2" pitchFamily="18" charset="2"/>
              <a:buChar char=""/>
            </a:pPr>
            <a:r>
              <a:rPr lang="en-CA" sz="24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Projecting migration directions of tree species</a:t>
            </a:r>
          </a:p>
          <a:p>
            <a:pPr defTabSz="914400">
              <a:spcBef>
                <a:spcPts val="2000"/>
              </a:spcBef>
              <a:buClr>
                <a:srgbClr val="94C600"/>
              </a:buClr>
              <a:buFont typeface="Wingdings 2" pitchFamily="18" charset="2"/>
              <a:buChar char=""/>
            </a:pPr>
            <a:r>
              <a:rPr lang="en-CA" sz="24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Mapping fire occurrences in western North America</a:t>
            </a:r>
          </a:p>
          <a:p>
            <a:pPr defTabSz="914400">
              <a:spcBef>
                <a:spcPts val="2000"/>
              </a:spcBef>
              <a:buClr>
                <a:srgbClr val="94C600"/>
              </a:buClr>
              <a:buFont typeface="Wingdings 2" pitchFamily="18" charset="2"/>
              <a:buChar char=""/>
            </a:pPr>
            <a:r>
              <a:rPr lang="en-CA" sz="24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Predicting </a:t>
            </a:r>
            <a:r>
              <a:rPr lang="en-CA" sz="2400" dirty="0" err="1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Dothistroma</a:t>
            </a:r>
            <a:r>
              <a:rPr lang="en-CA" sz="24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 needle-cast disease outbreaks in British Columbia</a:t>
            </a:r>
          </a:p>
          <a:p>
            <a:pPr defTabSz="914400">
              <a:spcBef>
                <a:spcPts val="2000"/>
              </a:spcBef>
              <a:buClr>
                <a:srgbClr val="94C600"/>
              </a:buClr>
              <a:buFont typeface="Wingdings 2" pitchFamily="18" charset="2"/>
              <a:buChar char=""/>
            </a:pPr>
            <a:endParaRPr lang="en-CA" sz="2400" dirty="0">
              <a:solidFill>
                <a:sysClr val="windowText" lastClr="000000">
                  <a:lumMod val="65000"/>
                  <a:lumOff val="35000"/>
                </a:sys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4048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:\PHOTOGRAPHS\retreat_2014_photos\IMG_787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r="11378"/>
          <a:stretch/>
        </p:blipFill>
        <p:spPr bwMode="auto">
          <a:xfrm>
            <a:off x="0" y="0"/>
            <a:ext cx="9144000" cy="692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9675" y="719332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Thank you!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" name="Picture 3" descr="nasa logo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710" y="3904950"/>
            <a:ext cx="2702897" cy="1520380"/>
          </a:xfrm>
          <a:prstGeom prst="rect">
            <a:avLst/>
          </a:prstGeom>
        </p:spPr>
      </p:pic>
      <p:pic>
        <p:nvPicPr>
          <p:cNvPr id="5" name="Picture 4" descr="NSERC_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5592488"/>
            <a:ext cx="1720458" cy="860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92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72574" b="12189"/>
          <a:stretch/>
        </p:blipFill>
        <p:spPr bwMode="auto">
          <a:xfrm>
            <a:off x="0" y="335601"/>
            <a:ext cx="9146189" cy="10451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FFFFFF"/>
                </a:solidFill>
              </a:rPr>
              <a:t>References</a:t>
            </a:r>
            <a:endParaRPr lang="en-CA" dirty="0">
              <a:solidFill>
                <a:srgbClr val="FFFFFF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06680" y="1630695"/>
            <a:ext cx="8341784" cy="4678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342900" indent="-342900" defTabSz="914400">
              <a:spcBef>
                <a:spcPts val="2000"/>
              </a:spcBef>
              <a:buClr>
                <a:srgbClr val="94C600"/>
              </a:buClr>
              <a:buFont typeface="Wingdings 2" pitchFamily="18" charset="2"/>
              <a:buChar char=""/>
              <a:defRPr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342000"/>
            <a:endParaRPr lang="en-US" dirty="0"/>
          </a:p>
          <a:p>
            <a:pPr marL="342000">
              <a:spcBef>
                <a:spcPts val="1400"/>
              </a:spcBef>
            </a:pPr>
            <a:r>
              <a:rPr lang="en-US" dirty="0" smtClean="0"/>
              <a:t>Coops</a:t>
            </a:r>
            <a:r>
              <a:rPr lang="en-US" dirty="0"/>
              <a:t>, N.C., </a:t>
            </a:r>
            <a:r>
              <a:rPr lang="en-US" dirty="0" err="1"/>
              <a:t>Waring</a:t>
            </a:r>
            <a:r>
              <a:rPr lang="en-US" dirty="0"/>
              <a:t>., </a:t>
            </a:r>
            <a:r>
              <a:rPr lang="en-US" dirty="0" err="1"/>
              <a:t>Hilker</a:t>
            </a:r>
            <a:r>
              <a:rPr lang="en-US" dirty="0"/>
              <a:t>, T., 2012. Prediction of soil properties using a process-based forest growth model to match satellite-derived estimates of leaf area index. Remote Sensing of Environment 126, 160-173</a:t>
            </a:r>
            <a:r>
              <a:rPr lang="en-US" dirty="0" smtClean="0"/>
              <a:t>.</a:t>
            </a:r>
          </a:p>
          <a:p>
            <a:pPr marL="342000">
              <a:spcBef>
                <a:spcPts val="1400"/>
              </a:spcBef>
            </a:pPr>
            <a:r>
              <a:rPr lang="en-CA" dirty="0" err="1" smtClean="0"/>
              <a:t>Mathys</a:t>
            </a:r>
            <a:r>
              <a:rPr lang="en-CA" dirty="0" smtClean="0"/>
              <a:t>, A., Coops, N.C., </a:t>
            </a:r>
            <a:r>
              <a:rPr lang="en-CA" dirty="0" err="1" smtClean="0"/>
              <a:t>Waring</a:t>
            </a:r>
            <a:r>
              <a:rPr lang="en-CA" dirty="0" smtClean="0"/>
              <a:t>, R.H., 2014. Soil </a:t>
            </a:r>
            <a:r>
              <a:rPr lang="en-CA" dirty="0"/>
              <a:t>water availability effects on the distribution of 20 tree species in western North America. Forest Ecology and </a:t>
            </a:r>
            <a:r>
              <a:rPr lang="en-CA" dirty="0" smtClean="0"/>
              <a:t>Management 313, </a:t>
            </a:r>
            <a:r>
              <a:rPr lang="en-CA" dirty="0"/>
              <a:t>144–152</a:t>
            </a:r>
            <a:r>
              <a:rPr lang="en-CA" dirty="0" smtClean="0"/>
              <a:t>.</a:t>
            </a:r>
          </a:p>
          <a:p>
            <a:pPr marL="342000">
              <a:spcBef>
                <a:spcPts val="1400"/>
              </a:spcBef>
            </a:pPr>
            <a:r>
              <a:rPr lang="en-CA" dirty="0" err="1" smtClean="0"/>
              <a:t>Monleon</a:t>
            </a:r>
            <a:r>
              <a:rPr lang="en-CA" dirty="0" smtClean="0"/>
              <a:t>, V.J., </a:t>
            </a:r>
            <a:r>
              <a:rPr lang="en-CA" dirty="0" err="1" smtClean="0"/>
              <a:t>Lintz</a:t>
            </a:r>
            <a:r>
              <a:rPr lang="en-CA" dirty="0" smtClean="0"/>
              <a:t>, H.E., 2015</a:t>
            </a:r>
            <a:r>
              <a:rPr lang="en-CA" dirty="0"/>
              <a:t>.</a:t>
            </a:r>
            <a:r>
              <a:rPr lang="en-CA" dirty="0" smtClean="0"/>
              <a:t> </a:t>
            </a:r>
            <a:r>
              <a:rPr lang="en-CA" dirty="0"/>
              <a:t>Evidence of Tree Species’ Range Shifts in a Complex Landscape. </a:t>
            </a:r>
            <a:r>
              <a:rPr lang="en-CA" dirty="0" err="1"/>
              <a:t>PLoS</a:t>
            </a:r>
            <a:r>
              <a:rPr lang="en-CA" dirty="0"/>
              <a:t> ONE </a:t>
            </a:r>
            <a:r>
              <a:rPr lang="en-CA" dirty="0" smtClean="0"/>
              <a:t>10, e0118069</a:t>
            </a:r>
            <a:r>
              <a:rPr lang="en-CA" dirty="0"/>
              <a:t>. doi:10.1371/journal.pone.0118069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54348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72574" b="12189"/>
          <a:stretch/>
        </p:blipFill>
        <p:spPr bwMode="auto">
          <a:xfrm>
            <a:off x="0" y="335601"/>
            <a:ext cx="9146189" cy="1045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D:\Amanda\PhD\pictures\Ecoregions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5187" r="5514" b="4984"/>
          <a:stretch/>
        </p:blipFill>
        <p:spPr bwMode="auto">
          <a:xfrm>
            <a:off x="590548" y="24900"/>
            <a:ext cx="5095875" cy="676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Amanda\PhD\pictures\N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6" t="20063" r="13947" b="26949"/>
          <a:stretch/>
        </p:blipFill>
        <p:spPr bwMode="auto">
          <a:xfrm>
            <a:off x="3968748" y="146349"/>
            <a:ext cx="1543052" cy="16685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9" r="87632" b="37578"/>
          <a:stretch/>
        </p:blipFill>
        <p:spPr bwMode="auto">
          <a:xfrm>
            <a:off x="5758908" y="2838449"/>
            <a:ext cx="463578" cy="115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12961" y="2809874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/>
              <a:t>Northwest Forested Mountains</a:t>
            </a:r>
            <a:endParaRPr lang="en-CA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219825" y="3088168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/>
              <a:t>Marine West Coast Forest</a:t>
            </a:r>
            <a:endParaRPr lang="en-CA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229350" y="3383443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/>
              <a:t>North American Deserts</a:t>
            </a:r>
            <a:endParaRPr lang="en-CA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229350" y="3678718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/>
              <a:t>Mediterranean California</a:t>
            </a:r>
            <a:endParaRPr lang="en-CA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686425" y="2343150"/>
            <a:ext cx="1343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/>
              <a:t>Ecoregions</a:t>
            </a:r>
            <a:endParaRPr lang="en-CA" sz="2000" b="1" dirty="0"/>
          </a:p>
        </p:txBody>
      </p:sp>
    </p:spTree>
    <p:extLst>
      <p:ext uri="{BB962C8B-B14F-4D97-AF65-F5344CB8AC3E}">
        <p14:creationId xmlns:p14="http://schemas.microsoft.com/office/powerpoint/2010/main" val="355646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72574" b="12189"/>
          <a:stretch/>
        </p:blipFill>
        <p:spPr bwMode="auto">
          <a:xfrm>
            <a:off x="0" y="335601"/>
            <a:ext cx="9146189" cy="1045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D:\Amanda\PhD\Conferences\NASA 2015\Fire\2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177" y="82045"/>
            <a:ext cx="4942087" cy="668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173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72574" b="12189"/>
          <a:stretch/>
        </p:blipFill>
        <p:spPr bwMode="auto">
          <a:xfrm>
            <a:off x="0" y="335601"/>
            <a:ext cx="9146189" cy="10451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FFFFFF"/>
                </a:solidFill>
              </a:rPr>
              <a:t>Soil maps</a:t>
            </a:r>
            <a:endParaRPr lang="en-CA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783357"/>
            <a:ext cx="8229600" cy="4525963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2000"/>
              </a:spcBef>
              <a:buClr>
                <a:srgbClr val="94C600"/>
              </a:buClr>
              <a:buFont typeface="Wingdings 2" pitchFamily="18" charset="2"/>
              <a:buChar char=""/>
            </a:pPr>
            <a:r>
              <a:rPr lang="en-CA" sz="18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Soil important component of species growth</a:t>
            </a:r>
          </a:p>
          <a:p>
            <a:pPr defTabSz="914400">
              <a:spcBef>
                <a:spcPts val="2000"/>
              </a:spcBef>
              <a:buClr>
                <a:srgbClr val="94C600"/>
              </a:buClr>
              <a:buFont typeface="Wingdings 2" pitchFamily="18" charset="2"/>
              <a:buChar char=""/>
            </a:pPr>
            <a:r>
              <a:rPr lang="en-CA" sz="18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Mapped spatial soil properties at 1 km </a:t>
            </a:r>
            <a:r>
              <a:rPr lang="en-CA" sz="14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(Coops et al. 2012)</a:t>
            </a:r>
          </a:p>
          <a:p>
            <a:pPr defTabSz="914400">
              <a:spcBef>
                <a:spcPts val="2000"/>
              </a:spcBef>
              <a:buClr>
                <a:srgbClr val="94C600"/>
              </a:buClr>
              <a:buFont typeface="Wingdings 2" pitchFamily="18" charset="2"/>
              <a:buChar char=""/>
            </a:pPr>
            <a:r>
              <a:rPr lang="en-CA" sz="18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Soil maps as input to process-based forest growth model to predict species distributions </a:t>
            </a:r>
            <a:r>
              <a:rPr lang="en-CA" sz="14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(</a:t>
            </a:r>
            <a:r>
              <a:rPr lang="en-CA" sz="1400" dirty="0" err="1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Mathys</a:t>
            </a:r>
            <a:r>
              <a:rPr lang="en-CA" sz="14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 et al. 2014)</a:t>
            </a:r>
          </a:p>
          <a:p>
            <a:pPr defTabSz="914400">
              <a:spcBef>
                <a:spcPts val="2000"/>
              </a:spcBef>
              <a:buClr>
                <a:srgbClr val="94C600"/>
              </a:buClr>
              <a:buFont typeface="Wingdings 2" pitchFamily="18" charset="2"/>
              <a:buChar char=""/>
            </a:pPr>
            <a:endParaRPr lang="en-CA" sz="1800" dirty="0">
              <a:solidFill>
                <a:sysClr val="windowText" lastClr="000000">
                  <a:lumMod val="65000"/>
                  <a:lumOff val="35000"/>
                </a:sysClr>
              </a:solidFill>
              <a:latin typeface="Century Gothic"/>
            </a:endParaRPr>
          </a:p>
        </p:txBody>
      </p:sp>
      <p:pic>
        <p:nvPicPr>
          <p:cNvPr id="5" name="Picture 4" descr="D:\Amanda\PhD\Conferences\IRSS retreat 2014\pics\Pseudotsuga_menziesii_282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657" y="3717655"/>
            <a:ext cx="2105766" cy="2807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4" descr="soil profile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6" r="62351" b="16328"/>
          <a:stretch/>
        </p:blipFill>
        <p:spPr>
          <a:xfrm>
            <a:off x="6525287" y="3717655"/>
            <a:ext cx="2007153" cy="2807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471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72574" b="12189"/>
          <a:stretch/>
        </p:blipFill>
        <p:spPr bwMode="auto">
          <a:xfrm>
            <a:off x="0" y="335601"/>
            <a:ext cx="9146189" cy="1045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D:\Amanda\PhD\Analysis\Paper 1\Soil_moisture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6226" r="7483" b="5696"/>
          <a:stretch/>
        </p:blipFill>
        <p:spPr bwMode="auto">
          <a:xfrm>
            <a:off x="4644008" y="620688"/>
            <a:ext cx="4235091" cy="57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2843" r="7890" b="2754"/>
          <a:stretch/>
        </p:blipFill>
        <p:spPr bwMode="auto">
          <a:xfrm>
            <a:off x="310059" y="620688"/>
            <a:ext cx="4227793" cy="571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56784" y="6330806"/>
            <a:ext cx="2267744" cy="646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ts val="2000"/>
              </a:spcBef>
              <a:buClr>
                <a:srgbClr val="94C600"/>
              </a:buClr>
              <a:buFont typeface="Wingdings 2" pitchFamily="18" charset="2"/>
              <a:buChar char=""/>
              <a:defRPr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defRPr>
            </a:lvl1pPr>
            <a:lvl2pPr marL="742950" indent="-285750" defTabSz="45720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 defTabSz="4572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>
              <a:buNone/>
            </a:pPr>
            <a:r>
              <a:rPr lang="en-CA" sz="1400" dirty="0"/>
              <a:t>(Coops et al. 2012)</a:t>
            </a:r>
          </a:p>
        </p:txBody>
      </p:sp>
    </p:spTree>
    <p:extLst>
      <p:ext uri="{BB962C8B-B14F-4D97-AF65-F5344CB8AC3E}">
        <p14:creationId xmlns:p14="http://schemas.microsoft.com/office/powerpoint/2010/main" val="169844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72574" b="12189"/>
          <a:stretch/>
        </p:blipFill>
        <p:spPr bwMode="auto">
          <a:xfrm>
            <a:off x="0" y="335601"/>
            <a:ext cx="9146189" cy="10451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83568" y="5661248"/>
            <a:ext cx="8460432" cy="3672408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2000"/>
              </a:spcBef>
              <a:buClr>
                <a:srgbClr val="94C600"/>
              </a:buClr>
              <a:buFont typeface="Wingdings 2" pitchFamily="18" charset="2"/>
              <a:buChar char=""/>
            </a:pPr>
            <a:r>
              <a:rPr lang="en-CA" sz="18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75% of tree species affected by ASWC </a:t>
            </a:r>
            <a:r>
              <a:rPr lang="en-CA" sz="14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(</a:t>
            </a:r>
            <a:r>
              <a:rPr lang="en-CA" sz="1400" dirty="0" err="1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Mathys</a:t>
            </a:r>
            <a:r>
              <a:rPr lang="en-CA" sz="14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 et al. 2014)</a:t>
            </a:r>
          </a:p>
          <a:p>
            <a:pPr defTabSz="914400">
              <a:spcBef>
                <a:spcPts val="2000"/>
              </a:spcBef>
              <a:buClr>
                <a:srgbClr val="94C600"/>
              </a:buClr>
              <a:buFont typeface="Wingdings 2" pitchFamily="18" charset="2"/>
              <a:buChar char=""/>
            </a:pPr>
            <a:r>
              <a:rPr lang="en-CA" sz="18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30% of species extremely sensitive and 45% somewhat sensitive</a:t>
            </a:r>
          </a:p>
          <a:p>
            <a:pPr defTabSz="914400">
              <a:spcBef>
                <a:spcPts val="2000"/>
              </a:spcBef>
              <a:buClr>
                <a:srgbClr val="94C600"/>
              </a:buClr>
              <a:buFont typeface="Wingdings 2" pitchFamily="18" charset="2"/>
              <a:buChar char=""/>
            </a:pPr>
            <a:endParaRPr lang="en-CA" sz="1800" dirty="0">
              <a:solidFill>
                <a:sysClr val="windowText" lastClr="000000">
                  <a:lumMod val="65000"/>
                  <a:lumOff val="35000"/>
                </a:sysClr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7AA38-A860-4C1C-B45C-2E23B27CA2B6}" type="slidenum">
              <a:rPr lang="en-CA" smtClean="0"/>
              <a:t>5</a:t>
            </a:fld>
            <a:endParaRPr lang="en-CA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340649173"/>
              </p:ext>
            </p:extLst>
          </p:nvPr>
        </p:nvGraphicFramePr>
        <p:xfrm>
          <a:off x="991012" y="1628800"/>
          <a:ext cx="7164164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0321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72574" b="12189"/>
          <a:stretch/>
        </p:blipFill>
        <p:spPr bwMode="auto">
          <a:xfrm>
            <a:off x="0" y="335601"/>
            <a:ext cx="9146189" cy="10451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solidFill>
                  <a:schemeClr val="bg1"/>
                </a:solidFill>
              </a:rPr>
              <a:t>Species vulnerability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363272" cy="4525963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2000"/>
              </a:spcBef>
              <a:buClr>
                <a:srgbClr val="94C600"/>
              </a:buClr>
              <a:buFont typeface="Wingdings 2" pitchFamily="18" charset="2"/>
              <a:buChar char=""/>
            </a:pPr>
            <a:r>
              <a:rPr lang="en-CA" sz="18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Climate change is impacting forest growth and productivity</a:t>
            </a:r>
          </a:p>
          <a:p>
            <a:pPr defTabSz="914400">
              <a:spcBef>
                <a:spcPts val="2000"/>
              </a:spcBef>
              <a:buClr>
                <a:srgbClr val="94C600"/>
              </a:buClr>
              <a:buFont typeface="Wingdings 2" pitchFamily="18" charset="2"/>
              <a:buChar char=""/>
            </a:pPr>
            <a:r>
              <a:rPr lang="en-CA" sz="18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Changes in disturbances with climate leading to shifts in species distributions</a:t>
            </a:r>
          </a:p>
          <a:p>
            <a:pPr defTabSz="914400">
              <a:spcBef>
                <a:spcPts val="2000"/>
              </a:spcBef>
              <a:buClr>
                <a:srgbClr val="94C600"/>
              </a:buClr>
              <a:buFont typeface="Wingdings 2" pitchFamily="18" charset="2"/>
              <a:buChar char=""/>
            </a:pPr>
            <a:r>
              <a:rPr lang="en-CA" sz="18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Species vulnerabilities modelled using &gt;70% threshold during 2000-2009 compared to historic range 1950-75</a:t>
            </a:r>
          </a:p>
          <a:p>
            <a:pPr defTabSz="914400">
              <a:spcBef>
                <a:spcPts val="2000"/>
              </a:spcBef>
              <a:buClr>
                <a:srgbClr val="94C600"/>
              </a:buClr>
              <a:buFont typeface="Wingdings 2" pitchFamily="18" charset="2"/>
              <a:buChar char=""/>
            </a:pPr>
            <a:endParaRPr lang="en-CA" sz="1800" dirty="0">
              <a:solidFill>
                <a:sysClr val="windowText" lastClr="000000">
                  <a:lumMod val="65000"/>
                  <a:lumOff val="35000"/>
                </a:sysClr>
              </a:solidFill>
              <a:latin typeface="Century Gothic"/>
            </a:endParaRPr>
          </a:p>
        </p:txBody>
      </p:sp>
      <p:pic>
        <p:nvPicPr>
          <p:cNvPr id="4" name="Picture 3" descr="Dead_ponderosas_in_Jemez_NM_Craig_D_Allen-USGS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36" t="-512" r="8436" b="512"/>
          <a:stretch/>
        </p:blipFill>
        <p:spPr>
          <a:xfrm>
            <a:off x="4355976" y="4055398"/>
            <a:ext cx="2905690" cy="2179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6" t="3263" r="23926" b="1017"/>
          <a:stretch/>
        </p:blipFill>
        <p:spPr>
          <a:xfrm>
            <a:off x="1718677" y="4052783"/>
            <a:ext cx="2905690" cy="217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7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72574" b="12189"/>
          <a:stretch/>
        </p:blipFill>
        <p:spPr bwMode="auto">
          <a:xfrm>
            <a:off x="0" y="335601"/>
            <a:ext cx="9146189" cy="1045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 descr="D:\Amanda\PhD\Analysis\Species distribution maps\expansion\70perc_stress\LPP_DF_stres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" t="6735" r="2879" b="10936"/>
          <a:stretch/>
        </p:blipFill>
        <p:spPr bwMode="auto">
          <a:xfrm>
            <a:off x="434362" y="354648"/>
            <a:ext cx="8275276" cy="559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50744" y="5990095"/>
            <a:ext cx="1544715" cy="228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>
                <a:latin typeface="Arial"/>
                <a:cs typeface="Arial"/>
              </a:rPr>
              <a:t>Range expansion</a:t>
            </a:r>
            <a:endParaRPr lang="en-CA" sz="12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5408" y="5517232"/>
            <a:ext cx="1684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Lodgepole</a:t>
            </a:r>
            <a:r>
              <a:rPr lang="en-US" sz="1400" b="1" dirty="0" smtClean="0"/>
              <a:t> pine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67544" y="5517232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Douglas-fir</a:t>
            </a:r>
            <a:endParaRPr lang="en-US" sz="1400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12" r="78522"/>
          <a:stretch/>
        </p:blipFill>
        <p:spPr bwMode="auto">
          <a:xfrm>
            <a:off x="1259632" y="6037030"/>
            <a:ext cx="432047" cy="70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659133" y="6251838"/>
            <a:ext cx="1544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>
                <a:latin typeface="Arial"/>
                <a:cs typeface="Arial"/>
              </a:rPr>
              <a:t>Historic range</a:t>
            </a:r>
            <a:endParaRPr lang="en-CA" sz="12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64029" y="6502821"/>
            <a:ext cx="21207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>
                <a:latin typeface="Arial"/>
                <a:cs typeface="Arial"/>
              </a:rPr>
              <a:t>Stressed in current range</a:t>
            </a:r>
            <a:endParaRPr lang="en-CA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812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72574" b="12189"/>
          <a:stretch/>
        </p:blipFill>
        <p:spPr bwMode="auto">
          <a:xfrm>
            <a:off x="0" y="335601"/>
            <a:ext cx="9146189" cy="10451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FFFFFF"/>
                </a:solidFill>
              </a:rPr>
              <a:t>Model validation</a:t>
            </a:r>
            <a:endParaRPr lang="en-CA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880" y="2071389"/>
            <a:ext cx="8229600" cy="45259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spcBef>
                <a:spcPts val="2000"/>
              </a:spcBef>
              <a:buClr>
                <a:srgbClr val="94C600"/>
              </a:buClr>
              <a:buNone/>
            </a:pPr>
            <a:r>
              <a:rPr lang="en-CA" sz="24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A need for field monitoring of current tree species distributions and their vulnerability to climate shifts</a:t>
            </a:r>
            <a:r>
              <a:rPr lang="en-CA" sz="240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:</a:t>
            </a:r>
          </a:p>
          <a:p>
            <a:pPr marL="0" indent="0" defTabSz="914400">
              <a:spcBef>
                <a:spcPts val="2000"/>
              </a:spcBef>
              <a:buClr>
                <a:srgbClr val="94C600"/>
              </a:buClr>
              <a:buNone/>
            </a:pPr>
            <a:endParaRPr lang="en-CA" sz="1800" dirty="0">
              <a:solidFill>
                <a:sysClr val="windowText" lastClr="000000">
                  <a:lumMod val="65000"/>
                  <a:lumOff val="35000"/>
                </a:sysClr>
              </a:solidFill>
              <a:latin typeface="Century Gothic"/>
            </a:endParaRPr>
          </a:p>
          <a:p>
            <a:pPr marL="1200150" lvl="3" indent="-342900" defTabSz="914400">
              <a:spcBef>
                <a:spcPts val="2000"/>
              </a:spcBef>
              <a:buClr>
                <a:srgbClr val="94C600"/>
              </a:buClr>
              <a:buFont typeface="Wingdings 2" pitchFamily="18" charset="2"/>
              <a:buChar char=""/>
            </a:pPr>
            <a:r>
              <a:rPr lang="en-CA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Ground observations with volunteers</a:t>
            </a:r>
          </a:p>
          <a:p>
            <a:pPr marL="1200150" lvl="3" indent="-342900" defTabSz="914400">
              <a:spcBef>
                <a:spcPts val="2000"/>
              </a:spcBef>
              <a:buClr>
                <a:srgbClr val="94C600"/>
              </a:buClr>
              <a:buFont typeface="Wingdings 2" pitchFamily="18" charset="2"/>
              <a:buChar char=""/>
            </a:pPr>
            <a:r>
              <a:rPr lang="en-CA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rPr>
              <a:t>Use existing regeneration data</a:t>
            </a:r>
          </a:p>
          <a:p>
            <a:pPr lvl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0432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72574" b="12189"/>
          <a:stretch/>
        </p:blipFill>
        <p:spPr bwMode="auto">
          <a:xfrm>
            <a:off x="0" y="335601"/>
            <a:ext cx="9146189" cy="10451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CA" dirty="0" smtClean="0">
                <a:solidFill>
                  <a:srgbClr val="FFFFFF"/>
                </a:solidFill>
              </a:rPr>
              <a:t>Aspen decline in Arizona</a:t>
            </a:r>
            <a:endParaRPr lang="en-CA" dirty="0">
              <a:solidFill>
                <a:srgbClr val="FFFFFF"/>
              </a:solidFill>
            </a:endParaRPr>
          </a:p>
        </p:txBody>
      </p:sp>
      <p:pic>
        <p:nvPicPr>
          <p:cNvPr id="2" name="Picture 1" descr="AzAspenFlagstaff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3"/>
            <a:ext cx="5328592" cy="39964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5694541"/>
            <a:ext cx="6912768" cy="902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ts val="2000"/>
              </a:spcBef>
              <a:buClr>
                <a:srgbClr val="94C600"/>
              </a:buClr>
              <a:buFont typeface="Wingdings 2" pitchFamily="18" charset="2"/>
              <a:buChar char=""/>
              <a:defRPr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entury Gothic"/>
              </a:defRPr>
            </a:lvl1pPr>
            <a:lvl2pPr marL="742950" indent="-285750" defTabSz="45720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 defTabSz="4572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dirty="0"/>
              <a:t>Wildfire near Flagstaff killed the Aspen </a:t>
            </a:r>
            <a:r>
              <a:rPr lang="en-US" dirty="0" err="1"/>
              <a:t>overstory</a:t>
            </a:r>
            <a:endParaRPr lang="en-US" dirty="0"/>
          </a:p>
          <a:p>
            <a:r>
              <a:rPr lang="en-US" dirty="0"/>
              <a:t>Drought in 2002-2003</a:t>
            </a:r>
          </a:p>
        </p:txBody>
      </p:sp>
      <p:pic>
        <p:nvPicPr>
          <p:cNvPr id="9" name="Picture 8" descr="Aspen near Flagstaff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509962"/>
            <a:ext cx="2813488" cy="237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2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10541</TotalTime>
  <Words>659</Words>
  <Application>Microsoft Macintosh PowerPoint</Application>
  <PresentationFormat>On-screen Show (4:3)</PresentationFormat>
  <Paragraphs>86</Paragraphs>
  <Slides>20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Soil maps</vt:lpstr>
      <vt:lpstr>PowerPoint Presentation</vt:lpstr>
      <vt:lpstr>PowerPoint Presentation</vt:lpstr>
      <vt:lpstr>Species vulnerability</vt:lpstr>
      <vt:lpstr>PowerPoint Presentation</vt:lpstr>
      <vt:lpstr>Model validation</vt:lpstr>
      <vt:lpstr>Aspen decline in Arizona</vt:lpstr>
      <vt:lpstr>Drought effects on Douglas-fir in California</vt:lpstr>
      <vt:lpstr>Species establishment</vt:lpstr>
      <vt:lpstr>PowerPoint Presentation</vt:lpstr>
      <vt:lpstr>Future species distributions</vt:lpstr>
      <vt:lpstr>Data access</vt:lpstr>
      <vt:lpstr>Tree species distributions and soil maps accessible on Data Basin</vt:lpstr>
      <vt:lpstr>3-PG website</vt:lpstr>
      <vt:lpstr>Other projects:</vt:lpstr>
      <vt:lpstr>Thank you!</vt:lpstr>
      <vt:lpstr>References</vt:lpstr>
      <vt:lpstr>PowerPoint Presentation</vt:lpstr>
    </vt:vector>
  </TitlesOfParts>
  <Company>University of British Columbia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Mathys</dc:creator>
  <cp:lastModifiedBy>Amanda</cp:lastModifiedBy>
  <cp:revision>110</cp:revision>
  <dcterms:created xsi:type="dcterms:W3CDTF">2015-03-31T23:53:59Z</dcterms:created>
  <dcterms:modified xsi:type="dcterms:W3CDTF">2015-04-22T17:27:00Z</dcterms:modified>
</cp:coreProperties>
</file>